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62" r:id="rId6"/>
    <p:sldId id="257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Impress, Work Together" id="{B9B51309-D148-4332-87C2-07BE32FBCA3B}">
          <p14:sldIdLst>
            <p14:sldId id="262"/>
            <p14:sldId id="257"/>
            <p14:sldId id="264"/>
            <p14:sldId id="265"/>
            <p14:sldId id="266"/>
            <p14:sldId id="267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280" autoAdjust="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tags/tag_sup.asp" TargetMode="External"/><Relationship Id="rId3" Type="http://schemas.openxmlformats.org/officeDocument/2006/relationships/hyperlink" Target="https://www.w3schools.com/tags/tag_em.asp" TargetMode="External"/><Relationship Id="rId7" Type="http://schemas.openxmlformats.org/officeDocument/2006/relationships/hyperlink" Target="https://www.w3schools.com/tags/tag_sub.asp" TargetMode="External"/><Relationship Id="rId2" Type="http://schemas.openxmlformats.org/officeDocument/2006/relationships/hyperlink" Target="https://www.w3schools.com/tags/tag_b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tags/tag_strong.asp" TargetMode="External"/><Relationship Id="rId11" Type="http://schemas.openxmlformats.org/officeDocument/2006/relationships/hyperlink" Target="https://www.w3schools.com/tags/tag_mark.asp" TargetMode="External"/><Relationship Id="rId5" Type="http://schemas.openxmlformats.org/officeDocument/2006/relationships/hyperlink" Target="https://www.w3schools.com/tags/tag_small.asp" TargetMode="External"/><Relationship Id="rId10" Type="http://schemas.openxmlformats.org/officeDocument/2006/relationships/hyperlink" Target="https://www.w3schools.com/tags/tag_del.asp" TargetMode="External"/><Relationship Id="rId4" Type="http://schemas.openxmlformats.org/officeDocument/2006/relationships/hyperlink" Target="https://www.w3schools.com/tags/tag_i.asp" TargetMode="External"/><Relationship Id="rId9" Type="http://schemas.openxmlformats.org/officeDocument/2006/relationships/hyperlink" Target="https://www.w3schools.com/tags/tag_ins.as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 to HTML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is HTML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3" y="1516828"/>
            <a:ext cx="11370833" cy="475655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HTML is the standard markup language for creating Web pages.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HTML stands for Hyper Text Markup Language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HTML describes the structure of a Web page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HTML consists of a series of elements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HTML elements tell the browser how to display the content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HTML elements are represented by tags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HTML tags label pieces of content such as "heading", "paragraph", "table", and so on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Browsers do not display the HTML tags, but use them to render the content of the 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page.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72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72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browsers</a:t>
            </a:r>
            <a:endParaRPr lang="en-US" sz="7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browser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simply "</a:t>
            </a:r>
            <a:r>
              <a:rPr lang="en-US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browser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," is an application used to access and view websites</a:t>
            </a:r>
          </a:p>
          <a:p>
            <a:pPr algn="just">
              <a:lnSpc>
                <a:spcPct val="107000"/>
              </a:lnSpc>
            </a:pPr>
            <a:r>
              <a:rPr lang="en-US" sz="72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 Browser</a:t>
            </a:r>
            <a:endParaRPr lang="en-US" sz="7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72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7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 </a:t>
            </a:r>
            <a:r>
              <a:rPr lang="en-US" sz="72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browser</a:t>
            </a:r>
            <a:r>
              <a:rPr lang="en-US" sz="7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is a software application specifically for the purpose of reading </a:t>
            </a:r>
            <a:r>
              <a:rPr lang="en-US" sz="72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HTML</a:t>
            </a:r>
            <a:r>
              <a:rPr lang="en-US" sz="7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instructions and displaying the resulting Web page.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72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HTML </a:t>
            </a:r>
            <a:r>
              <a:rPr lang="en-US" sz="72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Tools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7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different code that is used to implement HTML code like notepad, word press, front page etc.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1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87" y="376516"/>
            <a:ext cx="2074220" cy="92916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HTML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0456" y="1781914"/>
            <a:ext cx="11715078" cy="3857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browsers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browser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simply "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browser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," is an application used to access and view websites</a:t>
            </a:r>
          </a:p>
          <a:p>
            <a:pPr algn="just">
              <a:lnSpc>
                <a:spcPct val="107000"/>
              </a:lnSpc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 Browser</a:t>
            </a: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 </a:t>
            </a:r>
            <a:r>
              <a:rPr lang="en-US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browser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is a software application specifically for the purpose of reading </a:t>
            </a:r>
            <a:r>
              <a:rPr lang="en-US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HTML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instructions and displaying the resulting Web page.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sz="1600" b="1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HTML </a:t>
            </a:r>
            <a:r>
              <a:rPr lang="en-US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Tools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different code that is used to implement HTML code like notepad, word press, front page etc</a:t>
            </a: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668" y="1536568"/>
            <a:ext cx="114461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An HTML element usually consists of a 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start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tag and an 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tag, with the content inserted in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between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&lt;/html&gt;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HTML </a:t>
            </a:r>
            <a:r>
              <a:rPr lang="en-US" b="1" dirty="0"/>
              <a:t>element</a:t>
            </a:r>
            <a:r>
              <a:rPr lang="en-US" dirty="0"/>
              <a:t> is everything from the start tag to the end tag: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 is break tag defines the line break. &lt;</a:t>
            </a:r>
            <a:r>
              <a:rPr lang="en-US" dirty="0" err="1" smtClean="0"/>
              <a:t>br</a:t>
            </a:r>
            <a:r>
              <a:rPr lang="en-US" dirty="0" smtClean="0"/>
              <a:t>&gt; is without closing tag.</a:t>
            </a:r>
          </a:p>
          <a:p>
            <a:r>
              <a:rPr lang="en-US" dirty="0"/>
              <a:t>HTML tags are not case sensitive: &lt;P&gt; means the same as &lt;p&gt;.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623380"/>
              </p:ext>
            </p:extLst>
          </p:nvPr>
        </p:nvGraphicFramePr>
        <p:xfrm>
          <a:off x="883242" y="3567892"/>
          <a:ext cx="10191750" cy="1706880"/>
        </p:xfrm>
        <a:graphic>
          <a:graphicData uri="http://schemas.openxmlformats.org/drawingml/2006/table">
            <a:tbl>
              <a:tblPr/>
              <a:tblGrid>
                <a:gridCol w="3397250"/>
                <a:gridCol w="3397250"/>
                <a:gridCol w="3397250"/>
              </a:tblGrid>
              <a:tr h="390877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Start tag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Element content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End tag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877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&lt;h1&gt;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>
                          <a:effectLst/>
                        </a:rPr>
                        <a:t>Defines</a:t>
                      </a:r>
                      <a:r>
                        <a:rPr lang="en-US" baseline="0" dirty="0" smtClean="0">
                          <a:effectLst/>
                        </a:rPr>
                        <a:t> the 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</a:rPr>
                        <a:t>Heading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&lt;/h1&gt;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90877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&lt;p&gt;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>
                          <a:effectLst/>
                        </a:rPr>
                        <a:t>Defines</a:t>
                      </a:r>
                      <a:r>
                        <a:rPr lang="en-US" baseline="0" dirty="0" smtClean="0">
                          <a:effectLst/>
                        </a:rPr>
                        <a:t> the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</a:rPr>
                        <a:t>paragraph.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&lt;/p&gt;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877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&lt;</a:t>
                      </a:r>
                      <a:r>
                        <a:rPr lang="en-US" dirty="0" smtClean="0">
                          <a:effectLst/>
                        </a:rPr>
                        <a:t>body&gt;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Defines the body</a:t>
                      </a:r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&lt;/body&gt;</a:t>
                      </a:r>
                      <a:endParaRPr lang="en-US" dirty="0"/>
                    </a:p>
                  </a:txBody>
                  <a:tcP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5" y="484094"/>
            <a:ext cx="2128008" cy="724774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&lt;!DOCTYPE html&gt;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&lt;h1&gt;My First Heading&lt;/h1&gt;</a:t>
            </a:r>
            <a:br>
              <a:rPr lang="en-US" dirty="0"/>
            </a:br>
            <a:r>
              <a:rPr lang="en-US" dirty="0"/>
              <a:t>&lt;p&gt;My first paragraph.&lt;/p&gt;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43514" y="1825625"/>
            <a:ext cx="41677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example contains four elements contain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HTML &lt;html&gt;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Body &lt;body&gt;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Heading &lt;h1&gt;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Paragraph &lt;p&gt;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Write this code on notepad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Save notepad with any name like=&gt; plain.html,  or “plain.html”.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save on desktop. It will appear like that and for output double click on it.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329811"/>
              </p:ext>
            </p:extLst>
          </p:nvPr>
        </p:nvGraphicFramePr>
        <p:xfrm>
          <a:off x="6929530" y="4842547"/>
          <a:ext cx="8636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Packager Shell Object" showAsIcon="1" r:id="rId3" imgW="862920" imgH="686880" progId="Package">
                  <p:embed/>
                </p:oleObj>
              </mc:Choice>
              <mc:Fallback>
                <p:oleObj name="Packager Shell Object" showAsIcon="1" r:id="rId3" imgW="862920" imgH="686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29530" y="4842547"/>
                        <a:ext cx="863600" cy="68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16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29" y="537882"/>
            <a:ext cx="4634540" cy="670986"/>
          </a:xfrm>
        </p:spPr>
        <p:txBody>
          <a:bodyPr/>
          <a:lstStyle/>
          <a:p>
            <a:r>
              <a:rPr lang="en-US" dirty="0" smtClean="0"/>
              <a:t>Text Formatting Tags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01777"/>
              </p:ext>
            </p:extLst>
          </p:nvPr>
        </p:nvGraphicFramePr>
        <p:xfrm>
          <a:off x="288380" y="1584172"/>
          <a:ext cx="6338332" cy="4403938"/>
        </p:xfrm>
        <a:graphic>
          <a:graphicData uri="http://schemas.openxmlformats.org/drawingml/2006/table">
            <a:tbl>
              <a:tblPr/>
              <a:tblGrid>
                <a:gridCol w="1261743"/>
                <a:gridCol w="5076589"/>
              </a:tblGrid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Tag</a:t>
                      </a: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Description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2"/>
                        </a:rPr>
                        <a:t>&lt;b&gt;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Defines bold text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3"/>
                        </a:rPr>
                        <a:t>&lt;em&gt;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Defines emphasized text 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4"/>
                        </a:rPr>
                        <a:t>&lt;i&gt;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Defines italic text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5"/>
                        </a:rPr>
                        <a:t>&lt;small&gt;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Defines smaller text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6"/>
                        </a:rPr>
                        <a:t>&lt;strong&gt;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Defines important text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7"/>
                        </a:rPr>
                        <a:t>&lt;sub&gt;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Defines subscripted text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8"/>
                        </a:rPr>
                        <a:t>&lt;sup&gt;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Defines superscripted text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9"/>
                        </a:rPr>
                        <a:t>&lt;ins&gt;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Defines inserted text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10"/>
                        </a:rPr>
                        <a:t>&lt;del&gt;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Defines deleted text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  <a:hlinkClick r:id="rId11"/>
                        </a:rPr>
                        <a:t>&lt;mark&gt;</a:t>
                      </a:r>
                      <a:endParaRPr lang="en-US" sz="1700">
                        <a:effectLst/>
                      </a:endParaRPr>
                    </a:p>
                  </a:txBody>
                  <a:tcPr marL="141277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Defines marked/highlighted text</a:t>
                      </a:r>
                    </a:p>
                  </a:txBody>
                  <a:tcPr marL="70639" marR="70639" marT="70639" marB="706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143077" y="1527584"/>
            <a:ext cx="4830184" cy="49807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&lt;h1&gt;My First Heading&lt;/h1&gt;</a:t>
            </a:r>
          </a:p>
          <a:p>
            <a:r>
              <a:rPr lang="en-US" dirty="0"/>
              <a:t>&lt;p&gt;My first paragraph.&lt;/p&gt;</a:t>
            </a:r>
          </a:p>
          <a:p>
            <a:r>
              <a:rPr lang="en-US" dirty="0"/>
              <a:t>&lt;p&gt;This is &lt;sup&gt;superscripted&lt;/sup&gt; text.&lt;/p&gt;</a:t>
            </a:r>
          </a:p>
          <a:p>
            <a:endParaRPr lang="en-US" dirty="0"/>
          </a:p>
          <a:p>
            <a:r>
              <a:rPr lang="en-US" dirty="0"/>
              <a:t>&lt;p&gt;My favorite color is &lt;del&gt;blue&lt;/del&gt; red.&lt;/p&gt;</a:t>
            </a:r>
          </a:p>
          <a:p>
            <a:endParaRPr lang="en-US" dirty="0"/>
          </a:p>
          <a:p>
            <a:r>
              <a:rPr lang="en-US" dirty="0"/>
              <a:t>&lt;p&gt;This is &lt;sub&gt;subscripted&lt;/sub&gt; text.&lt;/p&gt;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Try it on Notepad.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72" y="258183"/>
            <a:ext cx="7926380" cy="982957"/>
          </a:xfrm>
        </p:spPr>
        <p:txBody>
          <a:bodyPr/>
          <a:lstStyle/>
          <a:p>
            <a:r>
              <a:rPr lang="en-US" dirty="0" smtClean="0"/>
              <a:t>Web Designing through HTML 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11972" y="1494354"/>
            <a:ext cx="11446137" cy="280076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DC143C"/>
                </a:solidFill>
                <a:effectLst/>
                <a:latin typeface="Calibri" panose="020F0502020204030204" pitchFamily="34" charset="0"/>
                <a:cs typeface="Consolas" panose="020B0609020204030204" pitchFamily="49" charset="0"/>
              </a:rPr>
              <a:t>&lt;pre&gt;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defines preformatted text.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Text in a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DC143C"/>
                </a:solidFill>
                <a:effectLst/>
                <a:latin typeface="Calibri" panose="020F0502020204030204" pitchFamily="34" charset="0"/>
                <a:cs typeface="Consolas" panose="020B0609020204030204" pitchFamily="49" charset="0"/>
              </a:rPr>
              <a:t>&lt;pre&gt;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element is displayed in a fixed-width font (usually Courier), and it preserves both spaces and line breaks.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&lt;div&gt;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tag defines the division or section in an HTML document.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Further details about </a:t>
            </a:r>
            <a:r>
              <a:rPr lang="en-US" dirty="0" smtClean="0">
                <a:latin typeface="Calibri" panose="020F0502020204030204" pitchFamily="34" charset="0"/>
              </a:rPr>
              <a:t>HTML image, Hyperlinks and Frames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and for help please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view website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W3Schools.com. 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64941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251</TotalTime>
  <Words>348</Words>
  <Application>Microsoft Office PowerPoint</Application>
  <PresentationFormat>Widescreen</PresentationFormat>
  <Paragraphs>120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Consolas</vt:lpstr>
      <vt:lpstr>Segoe UI</vt:lpstr>
      <vt:lpstr>Segoe UI Light</vt:lpstr>
      <vt:lpstr>Times New Roman</vt:lpstr>
      <vt:lpstr>Verdana</vt:lpstr>
      <vt:lpstr>WelcomeDoc</vt:lpstr>
      <vt:lpstr>Packager Shell Object</vt:lpstr>
      <vt:lpstr>Introduction to HTML</vt:lpstr>
      <vt:lpstr>What is HTML</vt:lpstr>
      <vt:lpstr>HTML</vt:lpstr>
      <vt:lpstr>HTML Elements</vt:lpstr>
      <vt:lpstr>Example</vt:lpstr>
      <vt:lpstr>Text Formatting Tags</vt:lpstr>
      <vt:lpstr>Web Designing through HTML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HTML</dc:title>
  <dc:creator>Hassan</dc:creator>
  <cp:keywords/>
  <cp:lastModifiedBy>Hassan</cp:lastModifiedBy>
  <cp:revision>19</cp:revision>
  <dcterms:created xsi:type="dcterms:W3CDTF">2020-04-27T10:54:50Z</dcterms:created>
  <dcterms:modified xsi:type="dcterms:W3CDTF">2020-04-27T20:34:23Z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